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0" r:id="rId2"/>
    <p:sldMasterId id="2147483751" r:id="rId3"/>
  </p:sldMasterIdLst>
  <p:notesMasterIdLst>
    <p:notesMasterId r:id="rId14"/>
  </p:notesMasterIdLst>
  <p:sldIdLst>
    <p:sldId id="268" r:id="rId4"/>
    <p:sldId id="274" r:id="rId5"/>
    <p:sldId id="276" r:id="rId6"/>
    <p:sldId id="275" r:id="rId7"/>
    <p:sldId id="282" r:id="rId8"/>
    <p:sldId id="280" r:id="rId9"/>
    <p:sldId id="277" r:id="rId10"/>
    <p:sldId id="279" r:id="rId11"/>
    <p:sldId id="281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3" autoAdjust="0"/>
    <p:restoredTop sz="69940" autoAdjust="0"/>
  </p:normalViewPr>
  <p:slideViewPr>
    <p:cSldViewPr snapToGrid="0">
      <p:cViewPr varScale="1">
        <p:scale>
          <a:sx n="71" d="100"/>
          <a:sy n="71" d="100"/>
        </p:scale>
        <p:origin x="74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63886-58D3-4C3C-96E2-91D90947CD46}" type="datetimeFigureOut">
              <a:rPr lang="de-CH" smtClean="0"/>
              <a:t>11.12.2018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304B1-814C-47F6-8216-360E44FA5C9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8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Welcome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763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Zeigen wir wenn genügend Zeit bleibt.</a:t>
            </a:r>
          </a:p>
          <a:p>
            <a:r>
              <a:rPr lang="de-CH" dirty="0"/>
              <a:t>Inhalt:</a:t>
            </a:r>
          </a:p>
          <a:p>
            <a:r>
              <a:rPr lang="de-CH" dirty="0"/>
              <a:t>-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share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environment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influences</a:t>
            </a:r>
            <a:r>
              <a:rPr lang="de-CH" dirty="0"/>
              <a:t> </a:t>
            </a:r>
            <a:r>
              <a:rPr lang="de-CH" dirty="0" err="1"/>
              <a:t>his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smoker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plotet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quantities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. </a:t>
            </a:r>
          </a:p>
          <a:p>
            <a:r>
              <a:rPr lang="de-CH" dirty="0"/>
              <a:t>-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low</a:t>
            </a:r>
            <a:r>
              <a:rPr lang="de-CH" dirty="0"/>
              <a:t> and </a:t>
            </a:r>
            <a:r>
              <a:rPr lang="de-CH" dirty="0" err="1"/>
              <a:t>very</a:t>
            </a:r>
            <a:r>
              <a:rPr lang="de-CH" dirty="0"/>
              <a:t> high </a:t>
            </a:r>
            <a:r>
              <a:rPr lang="de-CH" dirty="0" err="1"/>
              <a:t>percentages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environment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and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estimates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778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r>
              <a:rPr lang="de-CH" dirty="0"/>
              <a:t>-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on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smoking</a:t>
            </a:r>
            <a:endParaRPr lang="de-CH" dirty="0"/>
          </a:p>
          <a:p>
            <a:r>
              <a:rPr lang="de-CH" dirty="0"/>
              <a:t>-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looked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Framingham</a:t>
            </a:r>
            <a:r>
              <a:rPr lang="de-CH" dirty="0"/>
              <a:t> Heart Study, a </a:t>
            </a:r>
            <a:r>
              <a:rPr lang="de-CH" dirty="0" err="1"/>
              <a:t>long</a:t>
            </a:r>
            <a:r>
              <a:rPr lang="de-CH" dirty="0"/>
              <a:t> time </a:t>
            </a:r>
            <a:r>
              <a:rPr lang="de-CH" dirty="0" err="1"/>
              <a:t>study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collected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health</a:t>
            </a:r>
            <a:r>
              <a:rPr lang="de-CH" dirty="0"/>
              <a:t> </a:t>
            </a:r>
            <a:r>
              <a:rPr lang="de-CH" dirty="0" err="1"/>
              <a:t>statuses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12’000 </a:t>
            </a:r>
            <a:r>
              <a:rPr lang="de-CH" dirty="0" err="1"/>
              <a:t>participants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30 </a:t>
            </a:r>
            <a:r>
              <a:rPr lang="de-CH" dirty="0" err="1"/>
              <a:t>years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found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form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seen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/>
              <a:t>. 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Smoking </a:t>
            </a:r>
            <a:r>
              <a:rPr lang="de-CH" dirty="0" err="1"/>
              <a:t>cessation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familiy</a:t>
            </a:r>
            <a:r>
              <a:rPr lang="de-CH" dirty="0"/>
              <a:t> </a:t>
            </a:r>
            <a:r>
              <a:rPr lang="de-CH" dirty="0" err="1"/>
              <a:t>member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close</a:t>
            </a:r>
            <a:r>
              <a:rPr lang="de-CH" dirty="0"/>
              <a:t> </a:t>
            </a:r>
            <a:r>
              <a:rPr lang="de-CH" dirty="0" err="1"/>
              <a:t>friend</a:t>
            </a:r>
            <a:r>
              <a:rPr lang="de-CH" dirty="0"/>
              <a:t> </a:t>
            </a:r>
            <a:r>
              <a:rPr lang="de-CH" dirty="0" err="1"/>
              <a:t>had</a:t>
            </a:r>
            <a:r>
              <a:rPr lang="de-CH" dirty="0"/>
              <a:t> a positive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smoking</a:t>
            </a:r>
            <a:r>
              <a:rPr lang="de-CH" dirty="0"/>
              <a:t> </a:t>
            </a:r>
            <a:r>
              <a:rPr lang="de-CH" dirty="0" err="1"/>
              <a:t>behaviour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person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748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goal</a:t>
            </a:r>
            <a:r>
              <a:rPr lang="de-CH" dirty="0"/>
              <a:t> was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build</a:t>
            </a:r>
            <a:r>
              <a:rPr lang="de-CH" dirty="0"/>
              <a:t> a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reproduce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Investigate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behaves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72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simulate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study</a:t>
            </a:r>
            <a:r>
              <a:rPr lang="de-CH" dirty="0"/>
              <a:t> and </a:t>
            </a:r>
            <a:r>
              <a:rPr lang="de-CH" dirty="0" err="1"/>
              <a:t>choose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implement</a:t>
            </a:r>
            <a:r>
              <a:rPr lang="de-CH" dirty="0"/>
              <a:t> an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consisted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graph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300 </a:t>
            </a:r>
            <a:r>
              <a:rPr lang="de-CH" dirty="0" err="1"/>
              <a:t>to</a:t>
            </a:r>
            <a:r>
              <a:rPr lang="de-CH" dirty="0"/>
              <a:t> 1000 </a:t>
            </a:r>
            <a:r>
              <a:rPr lang="de-CH" dirty="0" err="1"/>
              <a:t>nodes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 </a:t>
            </a:r>
            <a:r>
              <a:rPr lang="de-CH" dirty="0" err="1"/>
              <a:t>represented</a:t>
            </a:r>
            <a:r>
              <a:rPr lang="de-CH" dirty="0"/>
              <a:t> </a:t>
            </a:r>
            <a:r>
              <a:rPr lang="de-CH" dirty="0" err="1"/>
              <a:t>agents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network </a:t>
            </a:r>
            <a:r>
              <a:rPr lang="de-CH" dirty="0" err="1"/>
              <a:t>resembles</a:t>
            </a:r>
            <a:r>
              <a:rPr lang="de-CH" dirty="0"/>
              <a:t> a real social network,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had</a:t>
            </a:r>
            <a:r>
              <a:rPr lang="de-CH" dirty="0"/>
              <a:t> a </a:t>
            </a:r>
            <a:r>
              <a:rPr lang="de-CH" dirty="0" err="1"/>
              <a:t>reasonable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  <a:r>
              <a:rPr lang="de-CH" dirty="0" err="1"/>
              <a:t>coefficient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0.25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420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simulated</a:t>
            </a:r>
            <a:r>
              <a:rPr lang="de-CH" dirty="0"/>
              <a:t> 30 </a:t>
            </a:r>
            <a:r>
              <a:rPr lang="de-CH" dirty="0" err="1"/>
              <a:t>years</a:t>
            </a:r>
            <a:r>
              <a:rPr lang="de-CH" dirty="0"/>
              <a:t>, in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year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status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its</a:t>
            </a:r>
            <a:r>
              <a:rPr lang="de-CH" dirty="0"/>
              <a:t> </a:t>
            </a:r>
            <a:r>
              <a:rPr lang="de-CH" dirty="0" err="1"/>
              <a:t>environment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floating</a:t>
            </a:r>
            <a:r>
              <a:rPr lang="de-CH" dirty="0"/>
              <a:t> variable </a:t>
            </a:r>
            <a:r>
              <a:rPr lang="de-CH" dirty="0" err="1"/>
              <a:t>changes</a:t>
            </a:r>
            <a:r>
              <a:rPr lang="de-CH" dirty="0"/>
              <a:t> </a:t>
            </a:r>
            <a:r>
              <a:rPr lang="de-CH" dirty="0" err="1"/>
              <a:t>depending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smoker</a:t>
            </a:r>
            <a:r>
              <a:rPr lang="de-CH" dirty="0"/>
              <a:t> and non-</a:t>
            </a:r>
            <a:r>
              <a:rPr lang="de-CH" dirty="0" err="1"/>
              <a:t>smoker</a:t>
            </a:r>
            <a:r>
              <a:rPr lang="de-CH" dirty="0"/>
              <a:t> </a:t>
            </a:r>
            <a:r>
              <a:rPr lang="de-CH" dirty="0" err="1"/>
              <a:t>friends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r>
              <a:rPr lang="de-CH" dirty="0"/>
              <a:t> and </a:t>
            </a:r>
            <a:r>
              <a:rPr lang="de-CH" dirty="0" err="1"/>
              <a:t>impact_non_smoker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14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/>
              <a:t>First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 on a </a:t>
            </a:r>
            <a:r>
              <a:rPr lang="de-CH" dirty="0" err="1"/>
              <a:t>grid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different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paramter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r>
              <a:rPr lang="de-CH" dirty="0"/>
              <a:t> and </a:t>
            </a:r>
            <a:r>
              <a:rPr lang="de-CH" dirty="0" err="1"/>
              <a:t>impact_non_smoker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plotet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after 30 </a:t>
            </a:r>
            <a:r>
              <a:rPr lang="de-CH" dirty="0" err="1"/>
              <a:t>years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behaves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looked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time </a:t>
            </a:r>
            <a:r>
              <a:rPr lang="de-CH" dirty="0" err="1"/>
              <a:t>propagation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different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384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r>
              <a:rPr lang="de-CH" dirty="0"/>
              <a:t>-Like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form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society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84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stable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400 </a:t>
            </a:r>
            <a:r>
              <a:rPr lang="de-CH" dirty="0" err="1"/>
              <a:t>simulation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initial </a:t>
            </a:r>
            <a:r>
              <a:rPr lang="de-CH" dirty="0" err="1"/>
              <a:t>population</a:t>
            </a:r>
            <a:r>
              <a:rPr lang="de-CH" dirty="0"/>
              <a:t> but </a:t>
            </a:r>
            <a:r>
              <a:rPr lang="de-CH" dirty="0" err="1"/>
              <a:t>with</a:t>
            </a:r>
            <a:r>
              <a:rPr lang="de-CH" dirty="0"/>
              <a:t> different </a:t>
            </a:r>
            <a:r>
              <a:rPr lang="de-CH" dirty="0" err="1"/>
              <a:t>random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standard</a:t>
            </a:r>
            <a:r>
              <a:rPr lang="de-CH" dirty="0"/>
              <a:t> </a:t>
            </a:r>
            <a:r>
              <a:rPr lang="de-CH" dirty="0" err="1"/>
              <a:t>deviation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0.6 %.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additionally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initial </a:t>
            </a:r>
            <a:r>
              <a:rPr lang="de-CH" dirty="0" err="1"/>
              <a:t>population</a:t>
            </a:r>
            <a:r>
              <a:rPr lang="de-CH" dirty="0"/>
              <a:t> in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varied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an </a:t>
            </a:r>
            <a:r>
              <a:rPr lang="de-CH" dirty="0" err="1"/>
              <a:t>had</a:t>
            </a:r>
            <a:r>
              <a:rPr lang="de-CH" dirty="0"/>
              <a:t> a </a:t>
            </a:r>
            <a:r>
              <a:rPr lang="de-CH" dirty="0" err="1"/>
              <a:t>standard</a:t>
            </a:r>
            <a:r>
              <a:rPr lang="de-CH" dirty="0"/>
              <a:t> </a:t>
            </a:r>
            <a:r>
              <a:rPr lang="de-CH" dirty="0" err="1"/>
              <a:t>deviation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6.6%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shore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initial </a:t>
            </a:r>
            <a:r>
              <a:rPr lang="de-CH" dirty="0" err="1"/>
              <a:t>share</a:t>
            </a:r>
            <a:r>
              <a:rPr lang="de-CH" dirty="0"/>
              <a:t> but also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agents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connected</a:t>
            </a:r>
            <a:r>
              <a:rPr lang="de-CH" dirty="0"/>
              <a:t>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14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saw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not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society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future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/>
              <a:t>Many qualitative </a:t>
            </a:r>
            <a:r>
              <a:rPr lang="de-CH" dirty="0" err="1"/>
              <a:t>statements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reproduced</a:t>
            </a:r>
            <a:endParaRPr lang="de-CH" dirty="0"/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011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30560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90874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8324218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694238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1872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070266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63491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63632756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79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6450447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0381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41065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051538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63642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025038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11.12.2018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877399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654424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2689041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35797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341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577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8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7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4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0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7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10.12.2018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89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30954" y="6304458"/>
            <a:ext cx="577202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20661" y="6319629"/>
            <a:ext cx="60845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11.12.2018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922838" y="6313487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495890" y="6304951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12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597482" y="6304951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12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Lecture with Computer Exercises: 	</a:t>
            </a:r>
          </a:p>
          <a:p>
            <a:r>
              <a:rPr lang="en-GB" sz="2400" dirty="0"/>
              <a:t>Modelling and Simulating Social Systems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11.12.2018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Dynamics of Smoking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3622146" y="6356350"/>
            <a:ext cx="4946117" cy="365125"/>
          </a:xfrm>
        </p:spPr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F9647547-E468-4C21-AA8F-D51794CB19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0" t="-3801" r="-2706" b="67088"/>
          <a:stretch/>
        </p:blipFill>
        <p:spPr>
          <a:xfrm>
            <a:off x="-1" y="38230"/>
            <a:ext cx="12247061" cy="3607570"/>
          </a:xfrm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10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Influence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Environment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2539498-57E8-4F69-B7D4-4C9F59A33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128" y="1400872"/>
            <a:ext cx="6969744" cy="46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502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2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Paper 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by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 Christakis and Fowler</a:t>
            </a:r>
            <a:endParaRPr lang="en-GB" sz="32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242EED0-4C2D-4935-A4EC-CC512A16E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56"/>
          <a:stretch/>
        </p:blipFill>
        <p:spPr>
          <a:xfrm>
            <a:off x="6096534" y="1374503"/>
            <a:ext cx="5745213" cy="39384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493156-176B-4646-A6F9-DDEFA4E3E627}"/>
              </a:ext>
            </a:extLst>
          </p:cNvPr>
          <p:cNvSpPr txBox="1"/>
          <p:nvPr/>
        </p:nvSpPr>
        <p:spPr>
          <a:xfrm>
            <a:off x="6096000" y="5417835"/>
            <a:ext cx="6229683" cy="338554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Arial"/>
                <a:cs typeface="Arial"/>
              </a:rPr>
              <a:t>Nicholas A. Christakis and James H. Fowler. “The Collective Dynamics of Smoking in a Large Social Network”</a:t>
            </a:r>
            <a:endParaRPr lang="de-DE" sz="800" dirty="0">
              <a:latin typeface="Calibri"/>
              <a:cs typeface="Calibri"/>
            </a:endParaRPr>
          </a:p>
          <a:p>
            <a:r>
              <a:rPr lang="en-US" sz="800" dirty="0">
                <a:latin typeface="Arial"/>
                <a:cs typeface="Arial"/>
              </a:rPr>
              <a:t>In: New England Journal of Medicine 358.21 (May 2008), pp. 2249–2258.</a:t>
            </a:r>
            <a:endParaRPr lang="de-DE" sz="800" dirty="0">
              <a:cs typeface="Calibri"/>
            </a:endParaRP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DEE34A63-8EEA-4F33-B971-12246D422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77" y="2024064"/>
            <a:ext cx="5598861" cy="4210046"/>
          </a:xfrm>
        </p:spPr>
        <p:txBody>
          <a:bodyPr/>
          <a:lstStyle/>
          <a:p>
            <a:r>
              <a:rPr lang="de-DE" dirty="0">
                <a:cs typeface="Calibri"/>
              </a:rPr>
              <a:t>Data </a:t>
            </a:r>
            <a:r>
              <a:rPr lang="de-DE" dirty="0" err="1">
                <a:cs typeface="Calibri"/>
              </a:rPr>
              <a:t>from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Framingham</a:t>
            </a:r>
            <a:r>
              <a:rPr lang="de-DE" dirty="0">
                <a:cs typeface="Calibri"/>
              </a:rPr>
              <a:t> Heart Study </a:t>
            </a:r>
          </a:p>
          <a:p>
            <a:r>
              <a:rPr lang="de-DE" dirty="0">
                <a:cs typeface="Calibri"/>
              </a:rPr>
              <a:t>Formation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groups</a:t>
            </a:r>
            <a:endParaRPr lang="de-DE" dirty="0">
              <a:cs typeface="Calibri"/>
            </a:endParaRPr>
          </a:p>
          <a:p>
            <a:r>
              <a:rPr lang="en-US" dirty="0">
                <a:cs typeface="Calibri"/>
              </a:rPr>
              <a:t>Influence by the cessation of a family member or a close friend</a:t>
            </a: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8917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3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Goals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E3B117FC-78D9-4B29-ACD2-887631F6AF0D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Reproduce the results found by Christakis and Fowler</a:t>
            </a:r>
          </a:p>
          <a:p>
            <a:r>
              <a:rPr lang="en-US" dirty="0">
                <a:cs typeface="Calibri"/>
              </a:rPr>
              <a:t>Investigate the formation of groups in our society</a:t>
            </a:r>
          </a:p>
          <a:p>
            <a:r>
              <a:rPr lang="en-US" dirty="0">
                <a:cs typeface="Calibri"/>
              </a:rPr>
              <a:t>Observe the time evolution of our model</a:t>
            </a:r>
          </a:p>
          <a:p>
            <a:r>
              <a:rPr lang="en-US" dirty="0">
                <a:cs typeface="Calibri"/>
              </a:rPr>
              <a:t>Comparison to reality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9336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4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Creation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the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Society</a:t>
            </a:r>
            <a:endParaRPr lang="en-GB" sz="3200" dirty="0"/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3DDE1CFB-09C2-4DD8-B5F1-359E5DF9E1D9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cs typeface="Calibri"/>
              </a:rPr>
              <a:t>Agent </a:t>
            </a:r>
            <a:r>
              <a:rPr lang="de-DE" dirty="0" err="1">
                <a:cs typeface="Calibri"/>
              </a:rPr>
              <a:t>based</a:t>
            </a:r>
            <a:r>
              <a:rPr lang="de-DE" dirty="0">
                <a:cs typeface="Calibri"/>
              </a:rPr>
              <a:t> </a:t>
            </a:r>
            <a:r>
              <a:rPr lang="en-US" dirty="0">
                <a:cs typeface="Calibri"/>
              </a:rPr>
              <a:t>approximation of a real social network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CB45D5F-71C0-4CD4-A7A5-7F19C6B4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0" y="2497504"/>
            <a:ext cx="4984378" cy="33811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F2A6CD7-30C6-411C-BAC8-CF064865B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182548" y="2496351"/>
            <a:ext cx="4985296" cy="338115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F153022-D91A-4E84-821A-3D77ADF7E32C}"/>
              </a:ext>
            </a:extLst>
          </p:cNvPr>
          <p:cNvSpPr txBox="1"/>
          <p:nvPr/>
        </p:nvSpPr>
        <p:spPr>
          <a:xfrm>
            <a:off x="1057073" y="5939394"/>
            <a:ext cx="1092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                       Random </a:t>
            </a:r>
            <a:r>
              <a:rPr lang="de-CH" dirty="0" err="1"/>
              <a:t>graph</a:t>
            </a:r>
            <a:r>
              <a:rPr lang="de-CH" dirty="0"/>
              <a:t>				             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graph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84774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5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Simulation</a:t>
            </a:r>
            <a:endParaRPr lang="en-GB" sz="3200" dirty="0"/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3DDE1CFB-09C2-4DD8-B5F1-359E5DF9E1D9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0D85FA-4DFE-421F-BDDE-B2B99355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27" y="1645969"/>
            <a:ext cx="9305742" cy="46095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13955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6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–Impact Parameters and Time Evolution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862ADFC-4882-4AFA-8ACC-B9C02263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3" y="1750325"/>
            <a:ext cx="5410848" cy="43288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ED56C1-1777-445F-9449-7E32E156B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2" y="1750325"/>
            <a:ext cx="5369066" cy="43288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98678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7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Formation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groups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97AB77A-680D-40F5-BBA8-2987A410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14" y="1486224"/>
            <a:ext cx="5021880" cy="4239214"/>
          </a:xfrm>
          <a:prstGeom prst="rect">
            <a:avLst/>
          </a:prstGeom>
          <a:ln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BEF425D-E2E3-4775-A24B-FC11FE36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8" y="1486224"/>
            <a:ext cx="5035260" cy="4229001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84686C-3270-409E-BEC2-E26021163F76}"/>
              </a:ext>
            </a:extLst>
          </p:cNvPr>
          <p:cNvSpPr txBox="1"/>
          <p:nvPr/>
        </p:nvSpPr>
        <p:spPr>
          <a:xfrm>
            <a:off x="845888" y="5725438"/>
            <a:ext cx="1050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                        </a:t>
            </a:r>
            <a:r>
              <a:rPr lang="de-CH" sz="2400" dirty="0"/>
              <a:t>initial </a:t>
            </a:r>
            <a:r>
              <a:rPr lang="de-CH" sz="2400" dirty="0" err="1"/>
              <a:t>state</a:t>
            </a:r>
            <a:r>
              <a:rPr lang="de-CH" dirty="0"/>
              <a:t>				            </a:t>
            </a:r>
            <a:r>
              <a:rPr lang="de-CH" sz="2400" dirty="0"/>
              <a:t>final </a:t>
            </a:r>
            <a:r>
              <a:rPr lang="de-CH" sz="2400" dirty="0" err="1"/>
              <a:t>state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641018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8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Stability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FB1C796-9FE1-432C-9293-D5E95F970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914" y="1787508"/>
            <a:ext cx="5499190" cy="39171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A069B5B-F5D2-46E6-B284-DAF2DC2E0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43" y="1787508"/>
            <a:ext cx="5346305" cy="39171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212342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9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Summary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E3B117FC-78D9-4B29-ACD2-887631F6AF0D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13A23CEA-2FD9-442A-98EB-E995DE499194}"/>
              </a:ext>
            </a:extLst>
          </p:cNvPr>
          <p:cNvSpPr txBox="1">
            <a:spLocks/>
          </p:cNvSpPr>
          <p:nvPr/>
        </p:nvSpPr>
        <p:spPr>
          <a:xfrm>
            <a:off x="476377" y="21764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Model can not reproduce the results of Christakis and Fowler quantitatively</a:t>
            </a:r>
          </a:p>
          <a:p>
            <a:r>
              <a:rPr lang="en-US" dirty="0">
                <a:cs typeface="Calibri"/>
              </a:rPr>
              <a:t>Qualitative phenomena like the formation of groups and the positive influence of friends quitting can be observed </a:t>
            </a: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74651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1_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786</Words>
  <Application>Microsoft Office PowerPoint</Application>
  <PresentationFormat>Breitbild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</vt:lpstr>
      <vt:lpstr>eth_praesentation_16zu9_ETH1</vt:lpstr>
      <vt:lpstr>1_eth_praesentation_16zu9_ETH1</vt:lpstr>
      <vt:lpstr>Dynamics of Smoking</vt:lpstr>
      <vt:lpstr>Paper by Christakis and Fowler</vt:lpstr>
      <vt:lpstr>Goals</vt:lpstr>
      <vt:lpstr>Our model – Creation of the Society</vt:lpstr>
      <vt:lpstr>Our model – Simulation</vt:lpstr>
      <vt:lpstr>Results –Impact Parameters and Time Evolution</vt:lpstr>
      <vt:lpstr>Results – Formation of groups</vt:lpstr>
      <vt:lpstr>Stability of our model</vt:lpstr>
      <vt:lpstr>Summary</vt:lpstr>
      <vt:lpstr>Results – Influence of Environment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Roman Wixinger</cp:lastModifiedBy>
  <cp:revision>12</cp:revision>
  <dcterms:created xsi:type="dcterms:W3CDTF">2013-07-15T20:26:40Z</dcterms:created>
  <dcterms:modified xsi:type="dcterms:W3CDTF">2018-12-11T15:52:17Z</dcterms:modified>
</cp:coreProperties>
</file>